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12192000"/>
  <p:notesSz cx="6858000" cy="9144000"/>
  <p:embeddedFontLst>
    <p:embeddedFont>
      <p:font typeface="Libre Franklin"/>
      <p:regular r:id="rId22"/>
      <p:bold r:id="rId23"/>
      <p:italic r:id="rId24"/>
      <p:boldItalic r:id="rId25"/>
    </p:embeddedFont>
    <p:embeddedFont>
      <p:font typeface="Franklin Gothic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7" roundtripDataSignature="AMtx7miTRcRhaJwJ7MOWEU/Zcw6wWwwO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LibreFranklin-regular.fntdata"/><Relationship Id="rId21" Type="http://schemas.openxmlformats.org/officeDocument/2006/relationships/slide" Target="slides/slide17.xml"/><Relationship Id="rId24" Type="http://schemas.openxmlformats.org/officeDocument/2006/relationships/font" Target="fonts/LibreFranklin-italic.fntdata"/><Relationship Id="rId23" Type="http://schemas.openxmlformats.org/officeDocument/2006/relationships/font" Target="fonts/LibreFranklin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FranklinGothic-bold.fntdata"/><Relationship Id="rId25" Type="http://schemas.openxmlformats.org/officeDocument/2006/relationships/font" Target="fonts/LibreFranklin-boldItalic.fntdata"/><Relationship Id="rId27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8f850a2734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28f850a2734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8f850a2734_0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28f850a2734_0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8f850a2734_0_1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28f850a2734_0_1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8f850a2734_0_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28f850a2734_0_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8f850a27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28f850a273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 Header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g28f850a2734_0_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7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g28f850a2734_0_79"/>
          <p:cNvSpPr txBox="1"/>
          <p:nvPr>
            <p:ph type="title"/>
          </p:nvPr>
        </p:nvSpPr>
        <p:spPr>
          <a:xfrm>
            <a:off x="609601" y="1828800"/>
            <a:ext cx="10248900" cy="27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ahoma"/>
              <a:buNone/>
              <a:defRPr b="1" sz="5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g28f850a2734_0_79"/>
          <p:cNvSpPr txBox="1"/>
          <p:nvPr>
            <p:ph idx="1" type="body"/>
          </p:nvPr>
        </p:nvSpPr>
        <p:spPr>
          <a:xfrm>
            <a:off x="609600" y="4589464"/>
            <a:ext cx="102489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acled-codviz.itos.uga.edu/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od.unocha.org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jp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8f850a2734_0_7"/>
          <p:cNvSpPr txBox="1"/>
          <p:nvPr>
            <p:ph type="title"/>
          </p:nvPr>
        </p:nvSpPr>
        <p:spPr>
          <a:xfrm>
            <a:off x="691025" y="3574850"/>
            <a:ext cx="10248900" cy="22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/>
              <a:t>-Local ”enhanced” processed COD Administrative Boundaries are source and </a:t>
            </a:r>
            <a:endParaRPr sz="24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/>
              <a:t>edge-matched products inherit the:</a:t>
            </a:r>
            <a:endParaRPr sz="24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t/>
            </a:r>
            <a:endParaRPr sz="2400"/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UcParenR"/>
            </a:pPr>
            <a:r>
              <a:rPr lang="en-US" sz="3000"/>
              <a:t>Standards</a:t>
            </a:r>
            <a:endParaRPr sz="3000"/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UcParenR"/>
            </a:pPr>
            <a:r>
              <a:rPr lang="en-US" sz="3000"/>
              <a:t>Capabilities</a:t>
            </a:r>
            <a:endParaRPr sz="3000"/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UcParenR"/>
            </a:pPr>
            <a:r>
              <a:rPr lang="en-US" sz="3000"/>
              <a:t>Processing meta information</a:t>
            </a:r>
            <a:r>
              <a:rPr lang="en-US" sz="2600"/>
              <a:t> (such as issue and version notes) </a:t>
            </a:r>
            <a:endParaRPr sz="2000"/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of Country scope CODs</a:t>
            </a:r>
            <a:endParaRPr sz="2400"/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and may serve as inclusion in systems that meet regional or </a:t>
            </a:r>
            <a:endParaRPr sz="2400"/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global needs in an all or piece by piece approach</a:t>
            </a:r>
            <a:br>
              <a:rPr lang="en-US" sz="2400"/>
            </a:br>
            <a:endParaRPr sz="2400"/>
          </a:p>
        </p:txBody>
      </p:sp>
      <p:sp>
        <p:nvSpPr>
          <p:cNvPr id="89" name="Google Shape;89;g28f850a2734_0_7"/>
          <p:cNvSpPr txBox="1"/>
          <p:nvPr>
            <p:ph idx="1" type="body"/>
          </p:nvPr>
        </p:nvSpPr>
        <p:spPr>
          <a:xfrm>
            <a:off x="609601" y="309154"/>
            <a:ext cx="10248900" cy="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Edge-matched CODs satisfy regional GIS-centric uses cases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&#10;&#10;Description automatically generated" id="158" name="Google Shape;15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5207" y="862625"/>
            <a:ext cx="6121586" cy="5923682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5"/>
          <p:cNvSpPr txBox="1"/>
          <p:nvPr/>
        </p:nvSpPr>
        <p:spPr>
          <a:xfrm>
            <a:off x="1574975" y="462515"/>
            <a:ext cx="904205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 lines layer created from the global Admin0 is then imported into the COD lines.</a:t>
            </a:r>
            <a:endParaRPr sz="20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&#10;&#10;Description automatically generated" id="164" name="Google Shape;16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0066" y="130942"/>
            <a:ext cx="7659534" cy="656625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165" name="Google Shape;165;p6"/>
          <p:cNvSpPr txBox="1"/>
          <p:nvPr/>
        </p:nvSpPr>
        <p:spPr>
          <a:xfrm>
            <a:off x="152400" y="2952402"/>
            <a:ext cx="4185744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 topology check is created, revealing where the internal lines overlap or fall short of the new Admin0 border.</a:t>
            </a:r>
            <a:endParaRPr sz="20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"/>
          <p:cNvSpPr txBox="1"/>
          <p:nvPr/>
        </p:nvSpPr>
        <p:spPr>
          <a:xfrm>
            <a:off x="505548" y="2967335"/>
            <a:ext cx="4230414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Overlap errors are fixed by using the ‘Planarize Lines’ tool, splitting the line at the point the two layers overlap.</a:t>
            </a:r>
            <a:endParaRPr/>
          </a:p>
        </p:txBody>
      </p:sp>
      <p:pic>
        <p:nvPicPr>
          <p:cNvPr descr="Map&#10;&#10;Description automatically generated" id="171" name="Google Shape;17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4967" y="61955"/>
            <a:ext cx="6994634" cy="6618747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8"/>
          <p:cNvSpPr txBox="1"/>
          <p:nvPr/>
        </p:nvSpPr>
        <p:spPr>
          <a:xfrm>
            <a:off x="2224514" y="251268"/>
            <a:ext cx="774297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Any line segments extending past the national border are then clipped.</a:t>
            </a:r>
            <a:endParaRPr/>
          </a:p>
        </p:txBody>
      </p:sp>
      <p:pic>
        <p:nvPicPr>
          <p:cNvPr descr="Chart, line chart&#10;&#10;Description automatically generated" id="177" name="Google Shape;17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950" y="1076947"/>
            <a:ext cx="5599909" cy="543832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178" name="Google Shape;17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5999" y="1073554"/>
            <a:ext cx="5599908" cy="5441719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179" name="Google Shape;179;p8"/>
          <p:cNvSpPr/>
          <p:nvPr/>
        </p:nvSpPr>
        <p:spPr>
          <a:xfrm>
            <a:off x="5582912" y="3429000"/>
            <a:ext cx="1026173" cy="52341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8"/>
          <p:cNvSpPr/>
          <p:nvPr/>
        </p:nvSpPr>
        <p:spPr>
          <a:xfrm>
            <a:off x="605395" y="1601777"/>
            <a:ext cx="712601" cy="674764"/>
          </a:xfrm>
          <a:prstGeom prst="ellipse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8"/>
          <p:cNvSpPr/>
          <p:nvPr/>
        </p:nvSpPr>
        <p:spPr>
          <a:xfrm>
            <a:off x="4019590" y="4509990"/>
            <a:ext cx="712601" cy="674764"/>
          </a:xfrm>
          <a:prstGeom prst="ellipse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42" y="1368446"/>
            <a:ext cx="5994247" cy="5363429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187" name="Google Shape;187;p9"/>
          <p:cNvSpPr txBox="1"/>
          <p:nvPr/>
        </p:nvSpPr>
        <p:spPr>
          <a:xfrm>
            <a:off x="2014669" y="204194"/>
            <a:ext cx="816266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72B4D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When lines fall short, care is needed to not simply extend the line straight forward to the boundary but to determine where the border would logically continue.</a:t>
            </a:r>
            <a:endParaRPr sz="20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cxnSp>
        <p:nvCxnSpPr>
          <p:cNvPr id="188" name="Google Shape;188;p9"/>
          <p:cNvCxnSpPr/>
          <p:nvPr/>
        </p:nvCxnSpPr>
        <p:spPr>
          <a:xfrm>
            <a:off x="2049485" y="3884624"/>
            <a:ext cx="2137804" cy="165536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ash"/>
            <a:miter lim="800000"/>
            <a:headEnd len="sm" w="sm" type="none"/>
            <a:tailEnd len="med" w="med" type="triangle"/>
          </a:ln>
        </p:spPr>
      </p:cxnSp>
      <p:pic>
        <p:nvPicPr>
          <p:cNvPr id="189" name="Google Shape;18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4779" y="1368446"/>
            <a:ext cx="5692185" cy="5363429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cxnSp>
        <p:nvCxnSpPr>
          <p:cNvPr id="190" name="Google Shape;190;p9"/>
          <p:cNvCxnSpPr/>
          <p:nvPr/>
        </p:nvCxnSpPr>
        <p:spPr>
          <a:xfrm>
            <a:off x="8482900" y="3801856"/>
            <a:ext cx="787971" cy="248304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dash"/>
            <a:miter lim="800000"/>
            <a:headEnd len="sm" w="sm" type="none"/>
            <a:tailEnd len="med" w="med" type="triangle"/>
          </a:ln>
        </p:spPr>
      </p:cxnSp>
      <p:cxnSp>
        <p:nvCxnSpPr>
          <p:cNvPr id="191" name="Google Shape;191;p9"/>
          <p:cNvCxnSpPr/>
          <p:nvPr/>
        </p:nvCxnSpPr>
        <p:spPr>
          <a:xfrm>
            <a:off x="9270871" y="4025723"/>
            <a:ext cx="737080" cy="48874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dash"/>
            <a:miter lim="800000"/>
            <a:headEnd len="sm" w="sm" type="none"/>
            <a:tailEnd len="med" w="med" type="triangle"/>
          </a:ln>
        </p:spPr>
      </p:cxnSp>
      <p:cxnSp>
        <p:nvCxnSpPr>
          <p:cNvPr id="192" name="Google Shape;192;p9"/>
          <p:cNvCxnSpPr/>
          <p:nvPr/>
        </p:nvCxnSpPr>
        <p:spPr>
          <a:xfrm>
            <a:off x="10007951" y="4074597"/>
            <a:ext cx="787971" cy="248304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dash"/>
            <a:miter lim="800000"/>
            <a:headEnd len="sm" w="sm" type="none"/>
            <a:tailEnd len="med" w="med" type="triangle"/>
          </a:ln>
        </p:spPr>
      </p:cxnSp>
      <p:cxnSp>
        <p:nvCxnSpPr>
          <p:cNvPr id="193" name="Google Shape;193;p9"/>
          <p:cNvCxnSpPr/>
          <p:nvPr/>
        </p:nvCxnSpPr>
        <p:spPr>
          <a:xfrm>
            <a:off x="8482900" y="3760472"/>
            <a:ext cx="2231346" cy="165536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ash"/>
            <a:miter lim="800000"/>
            <a:headEnd len="sm" w="sm" type="none"/>
            <a:tailEnd len="med" w="med" type="triangle"/>
          </a:ln>
        </p:spPr>
      </p:cxnSp>
      <p:sp>
        <p:nvSpPr>
          <p:cNvPr id="194" name="Google Shape;194;p9"/>
          <p:cNvSpPr/>
          <p:nvPr/>
        </p:nvSpPr>
        <p:spPr>
          <a:xfrm>
            <a:off x="10837905" y="3715638"/>
            <a:ext cx="385133" cy="42074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heckmark with solid fill" id="195" name="Google Shape;195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61299" y="4250993"/>
            <a:ext cx="338344" cy="33834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9"/>
          <p:cNvSpPr txBox="1"/>
          <p:nvPr/>
        </p:nvSpPr>
        <p:spPr>
          <a:xfrm>
            <a:off x="7453136" y="6227735"/>
            <a:ext cx="3635470" cy="369332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COD Admin3 layer used for reference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"/>
          <p:cNvSpPr txBox="1"/>
          <p:nvPr>
            <p:ph type="ctrTitle"/>
          </p:nvPr>
        </p:nvSpPr>
        <p:spPr>
          <a:xfrm>
            <a:off x="246880" y="151351"/>
            <a:ext cx="3265583" cy="9872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anklin Gothic"/>
              <a:buNone/>
            </a:pPr>
            <a:r>
              <a:rPr i="1" lang="en-US" sz="3200">
                <a:latin typeface="Franklin Gothic"/>
                <a:ea typeface="Franklin Gothic"/>
                <a:cs typeface="Franklin Gothic"/>
                <a:sym typeface="Franklin Gothic"/>
              </a:rPr>
              <a:t>3) Convert lines to polygons</a:t>
            </a:r>
            <a:endParaRPr/>
          </a:p>
        </p:txBody>
      </p:sp>
      <p:sp>
        <p:nvSpPr>
          <p:cNvPr id="202" name="Google Shape;202;p10"/>
          <p:cNvSpPr txBox="1"/>
          <p:nvPr>
            <p:ph idx="1" type="subTitle"/>
          </p:nvPr>
        </p:nvSpPr>
        <p:spPr>
          <a:xfrm>
            <a:off x="2146040" y="1263589"/>
            <a:ext cx="8801535" cy="3686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Libre Franklin"/>
                <a:ea typeface="Libre Franklin"/>
                <a:cs typeface="Libre Franklin"/>
                <a:sym typeface="Libre Franklin"/>
              </a:rPr>
              <a:t>Once the lines layer is free of topological errors, it is converted into polygons. </a:t>
            </a:r>
            <a:endParaRPr sz="20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03" name="Google Shape;203;p10"/>
          <p:cNvSpPr/>
          <p:nvPr/>
        </p:nvSpPr>
        <p:spPr>
          <a:xfrm rot="-5400000">
            <a:off x="5825990" y="3828447"/>
            <a:ext cx="573405" cy="782955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2618" y="1757203"/>
            <a:ext cx="5165535" cy="461299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205" name="Google Shape;20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2092" y="1757203"/>
            <a:ext cx="5155545" cy="461299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9517" y="0"/>
            <a:ext cx="765296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1"/>
          <p:cNvSpPr txBox="1"/>
          <p:nvPr>
            <p:ph idx="1" type="subTitle"/>
          </p:nvPr>
        </p:nvSpPr>
        <p:spPr>
          <a:xfrm>
            <a:off x="210034" y="1023953"/>
            <a:ext cx="4317823" cy="930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Libre Franklin"/>
                <a:ea typeface="Libre Franklin"/>
                <a:cs typeface="Libre Franklin"/>
                <a:sym typeface="Libre Franklin"/>
              </a:rPr>
              <a:t>The polygon layer created from lines has blank attribution, so a spatial join is done with points made from the COD polygons.</a:t>
            </a:r>
            <a:endParaRPr sz="20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3704165"/>
            <a:ext cx="3535853" cy="3153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2"/>
          <p:cNvPicPr preferRelativeResize="0"/>
          <p:nvPr/>
        </p:nvPicPr>
        <p:blipFill rotWithShape="1">
          <a:blip r:embed="rId4">
            <a:alphaModFix/>
          </a:blip>
          <a:srcRect b="0" l="0" r="7005" t="0"/>
          <a:stretch/>
        </p:blipFill>
        <p:spPr>
          <a:xfrm>
            <a:off x="9680534" y="4445560"/>
            <a:ext cx="2511466" cy="241244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2"/>
          <p:cNvSpPr/>
          <p:nvPr/>
        </p:nvSpPr>
        <p:spPr>
          <a:xfrm rot="-5400000">
            <a:off x="5149880" y="3953276"/>
            <a:ext cx="573405" cy="768094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p12"/>
          <p:cNvPicPr preferRelativeResize="0"/>
          <p:nvPr/>
        </p:nvPicPr>
        <p:blipFill rotWithShape="1">
          <a:blip r:embed="rId5">
            <a:alphaModFix/>
          </a:blip>
          <a:srcRect b="0" l="0" r="3082" t="0"/>
          <a:stretch/>
        </p:blipFill>
        <p:spPr>
          <a:xfrm>
            <a:off x="0" y="1154674"/>
            <a:ext cx="6148552" cy="5703326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2"/>
          <p:cNvSpPr/>
          <p:nvPr/>
        </p:nvSpPr>
        <p:spPr>
          <a:xfrm rot="-4641270">
            <a:off x="6425667" y="4181540"/>
            <a:ext cx="636575" cy="884972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2"/>
          <p:cNvSpPr/>
          <p:nvPr/>
        </p:nvSpPr>
        <p:spPr>
          <a:xfrm rot="-4624925">
            <a:off x="9794827" y="5128514"/>
            <a:ext cx="464591" cy="604616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2"/>
          <p:cNvSpPr txBox="1"/>
          <p:nvPr>
            <p:ph idx="1" type="subTitle"/>
          </p:nvPr>
        </p:nvSpPr>
        <p:spPr>
          <a:xfrm>
            <a:off x="3233946" y="160003"/>
            <a:ext cx="5724107" cy="1196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000"/>
              <a:buNone/>
            </a:pPr>
            <a:r>
              <a:rPr lang="en-US" sz="2000">
                <a:solidFill>
                  <a:srgbClr val="172B4D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All multipart polygons are dissolved to match the number of admin features in the COD-AB.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2B4D"/>
              </a:buClr>
              <a:buSzPts val="2000"/>
              <a:buNone/>
            </a:pPr>
            <a:r>
              <a:rPr lang="en-US" sz="2000">
                <a:solidFill>
                  <a:srgbClr val="172B4D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This layer is then dissolved to create the higher administrative boundary layers.</a:t>
            </a:r>
            <a:endParaRPr sz="20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23" name="Google Shape;223;p12"/>
          <p:cNvSpPr/>
          <p:nvPr/>
        </p:nvSpPr>
        <p:spPr>
          <a:xfrm rot="-4862357">
            <a:off x="327747" y="2884991"/>
            <a:ext cx="884265" cy="1043315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8f850a2734_0_83"/>
          <p:cNvSpPr txBox="1"/>
          <p:nvPr>
            <p:ph type="title"/>
          </p:nvPr>
        </p:nvSpPr>
        <p:spPr>
          <a:xfrm>
            <a:off x="609601" y="1828800"/>
            <a:ext cx="10248900" cy="27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/>
              <a:t>-Systems – ACLED COD Visualization with Docker</a:t>
            </a:r>
            <a:br>
              <a:rPr lang="en-US" sz="2400"/>
            </a:br>
            <a:r>
              <a:rPr lang="en-US" sz="2400" u="sng">
                <a:solidFill>
                  <a:schemeClr val="hlink"/>
                </a:solidFill>
                <a:hlinkClick r:id="rId3"/>
              </a:rPr>
              <a:t>https://acled-codviz.itos.uga.edu</a:t>
            </a: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endParaRPr sz="2400"/>
          </a:p>
        </p:txBody>
      </p:sp>
      <p:pic>
        <p:nvPicPr>
          <p:cNvPr id="95" name="Google Shape;95;g28f850a2734_0_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72687" y="1701664"/>
            <a:ext cx="5620157" cy="4024336"/>
          </a:xfrm>
          <a:prstGeom prst="rect">
            <a:avLst/>
          </a:prstGeom>
          <a:gradFill>
            <a:gsLst>
              <a:gs pos="0">
                <a:srgbClr val="C44751"/>
              </a:gs>
              <a:gs pos="50000">
                <a:srgbClr val="C20229"/>
              </a:gs>
              <a:gs pos="100000">
                <a:srgbClr val="B3001F"/>
              </a:gs>
            </a:gsLst>
            <a:lin ang="5400012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50"/>
              </a:srgbClr>
            </a:outerShdw>
          </a:effectLst>
        </p:spPr>
      </p:pic>
      <p:pic>
        <p:nvPicPr>
          <p:cNvPr id="96" name="Google Shape;96;g28f850a2734_0_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2077" y="2321638"/>
            <a:ext cx="4631532" cy="265075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28f850a2734_0_83"/>
          <p:cNvSpPr txBox="1"/>
          <p:nvPr>
            <p:ph idx="1" type="body"/>
          </p:nvPr>
        </p:nvSpPr>
        <p:spPr>
          <a:xfrm>
            <a:off x="609601" y="309154"/>
            <a:ext cx="10248900" cy="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</a:pPr>
            <a:r>
              <a:rPr lang="en-US" sz="2300">
                <a:solidFill>
                  <a:schemeClr val="dk1"/>
                </a:solidFill>
              </a:rPr>
              <a:t>Example: A web tool may render the COD for P-coding benefits at small scales</a:t>
            </a:r>
            <a:endParaRPr sz="3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8f850a2734_0_165"/>
          <p:cNvSpPr txBox="1"/>
          <p:nvPr>
            <p:ph type="title"/>
          </p:nvPr>
        </p:nvSpPr>
        <p:spPr>
          <a:xfrm>
            <a:off x="609600" y="1035450"/>
            <a:ext cx="10248900" cy="352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/>
              <a:t>-See the </a:t>
            </a:r>
            <a:r>
              <a:rPr lang="en-US" sz="2400" u="sng">
                <a:solidFill>
                  <a:schemeClr val="hlink"/>
                </a:solidFill>
                <a:hlinkClick r:id="rId3"/>
              </a:rPr>
              <a:t>https://cod.unocha.org</a:t>
            </a:r>
            <a:r>
              <a:rPr lang="en-US" sz="2400"/>
              <a:t> COD Portal for the list that includes an HDX dataset page and location of data for download or connection to live services:</a:t>
            </a:r>
            <a:br>
              <a:rPr lang="en-US" sz="2400"/>
            </a:br>
            <a:r>
              <a:rPr lang="en-US" sz="2400"/>
              <a:t>https://codgis.itos.uga.edu/arcgis/rest/services/COD_External_Edgematch</a:t>
            </a:r>
            <a:br>
              <a:rPr lang="en-US" sz="2400"/>
            </a:b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br>
              <a:rPr lang="en-US" sz="2400"/>
            </a:br>
            <a:br>
              <a:rPr lang="en-US" sz="2400"/>
            </a:br>
            <a:endParaRPr sz="2400"/>
          </a:p>
        </p:txBody>
      </p:sp>
      <p:sp>
        <p:nvSpPr>
          <p:cNvPr id="103" name="Google Shape;103;g28f850a2734_0_165"/>
          <p:cNvSpPr txBox="1"/>
          <p:nvPr>
            <p:ph idx="1" type="body"/>
          </p:nvPr>
        </p:nvSpPr>
        <p:spPr>
          <a:xfrm>
            <a:off x="609601" y="309154"/>
            <a:ext cx="10248900" cy="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</a:pPr>
            <a:r>
              <a:rPr lang="en-US" sz="2300">
                <a:solidFill>
                  <a:schemeClr val="dk1"/>
                </a:solidFill>
              </a:rPr>
              <a:t>COD EDGE-MATCH FAQ:</a:t>
            </a:r>
            <a:endParaRPr sz="3500">
              <a:solidFill>
                <a:schemeClr val="dk1"/>
              </a:solidFill>
            </a:endParaRPr>
          </a:p>
        </p:txBody>
      </p:sp>
      <p:pic>
        <p:nvPicPr>
          <p:cNvPr id="104" name="Google Shape;104;g28f850a2734_0_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3725" y="2463825"/>
            <a:ext cx="4204975" cy="365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28f850a2734_0_1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2945" y="2178925"/>
            <a:ext cx="3350679" cy="365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8f850a2734_0_155"/>
          <p:cNvSpPr txBox="1"/>
          <p:nvPr>
            <p:ph type="title"/>
          </p:nvPr>
        </p:nvSpPr>
        <p:spPr>
          <a:xfrm>
            <a:off x="609600" y="1035450"/>
            <a:ext cx="10248900" cy="352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4000"/>
              <a:t>….Process</a:t>
            </a:r>
            <a:br>
              <a:rPr lang="en-US" sz="4000"/>
            </a:b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br>
              <a:rPr lang="en-US" sz="2400"/>
            </a:br>
            <a:br>
              <a:rPr lang="en-US" sz="2400"/>
            </a:br>
            <a:endParaRPr sz="2400"/>
          </a:p>
        </p:txBody>
      </p:sp>
      <p:sp>
        <p:nvSpPr>
          <p:cNvPr id="111" name="Google Shape;111;g28f850a2734_0_155"/>
          <p:cNvSpPr txBox="1"/>
          <p:nvPr>
            <p:ph idx="1" type="body"/>
          </p:nvPr>
        </p:nvSpPr>
        <p:spPr>
          <a:xfrm>
            <a:off x="609601" y="309154"/>
            <a:ext cx="10248900" cy="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</a:pPr>
            <a:r>
              <a:rPr lang="en-US" sz="2300">
                <a:solidFill>
                  <a:schemeClr val="dk1"/>
                </a:solidFill>
              </a:rPr>
              <a:t>COD EDGE-MATCH FAQ</a:t>
            </a:r>
            <a:endParaRPr sz="3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"/>
          <p:cNvPicPr preferRelativeResize="0"/>
          <p:nvPr/>
        </p:nvPicPr>
        <p:blipFill rotWithShape="1">
          <a:blip r:embed="rId3">
            <a:alphaModFix/>
          </a:blip>
          <a:srcRect b="19642" l="0" r="0" t="0"/>
          <a:stretch/>
        </p:blipFill>
        <p:spPr>
          <a:xfrm>
            <a:off x="1754521" y="1500700"/>
            <a:ext cx="8682958" cy="4929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1"/>
          <p:cNvCxnSpPr/>
          <p:nvPr/>
        </p:nvCxnSpPr>
        <p:spPr>
          <a:xfrm>
            <a:off x="1754521" y="874784"/>
            <a:ext cx="8682958" cy="0"/>
          </a:xfrm>
          <a:prstGeom prst="straightConnector1">
            <a:avLst/>
          </a:prstGeom>
          <a:noFill/>
          <a:ln cap="flat" cmpd="sng" w="53975">
            <a:solidFill>
              <a:srgbClr val="48BCB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8" name="Google Shape;118;p1"/>
          <p:cNvSpPr txBox="1"/>
          <p:nvPr>
            <p:ph type="ctrTitle"/>
          </p:nvPr>
        </p:nvSpPr>
        <p:spPr>
          <a:xfrm>
            <a:off x="1590595" y="360404"/>
            <a:ext cx="9010810" cy="66201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Franklin Gothic"/>
              <a:buNone/>
            </a:pPr>
            <a:r>
              <a:rPr i="1" lang="en-US">
                <a:latin typeface="Franklin Gothic"/>
                <a:ea typeface="Franklin Gothic"/>
                <a:cs typeface="Franklin Gothic"/>
                <a:sym typeface="Franklin Gothic"/>
              </a:rPr>
              <a:t>Edge-matched COD Creation</a:t>
            </a:r>
            <a:endParaRPr/>
          </a:p>
        </p:txBody>
      </p:sp>
      <p:sp>
        <p:nvSpPr>
          <p:cNvPr id="119" name="Google Shape;119;p1"/>
          <p:cNvSpPr txBox="1"/>
          <p:nvPr>
            <p:ph idx="1" type="subTitle"/>
          </p:nvPr>
        </p:nvSpPr>
        <p:spPr>
          <a:xfrm>
            <a:off x="1754521" y="1022422"/>
            <a:ext cx="8682958" cy="458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b="1" lang="en-US" sz="2200">
                <a:latin typeface="Libre Franklin"/>
                <a:ea typeface="Libre Franklin"/>
                <a:cs typeface="Libre Franklin"/>
                <a:sym typeface="Libre Franklin"/>
              </a:rPr>
              <a:t>Replacing a Dataset’s National Borders with UN Edge-matched Borders</a:t>
            </a:r>
            <a:endParaRPr b="1" sz="22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g28f850a2734_0_0"/>
          <p:cNvPicPr preferRelativeResize="0"/>
          <p:nvPr/>
        </p:nvPicPr>
        <p:blipFill rotWithShape="1">
          <a:blip r:embed="rId3">
            <a:alphaModFix/>
          </a:blip>
          <a:srcRect b="19639" l="0" r="0" t="0"/>
          <a:stretch/>
        </p:blipFill>
        <p:spPr>
          <a:xfrm>
            <a:off x="1754521" y="1500700"/>
            <a:ext cx="8682957" cy="49296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g28f850a2734_0_0"/>
          <p:cNvCxnSpPr/>
          <p:nvPr/>
        </p:nvCxnSpPr>
        <p:spPr>
          <a:xfrm>
            <a:off x="1754521" y="874784"/>
            <a:ext cx="8682900" cy="0"/>
          </a:xfrm>
          <a:prstGeom prst="straightConnector1">
            <a:avLst/>
          </a:prstGeom>
          <a:noFill/>
          <a:ln cap="flat" cmpd="sng" w="53975">
            <a:solidFill>
              <a:srgbClr val="48BCB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6" name="Google Shape;126;g28f850a2734_0_0"/>
          <p:cNvSpPr txBox="1"/>
          <p:nvPr>
            <p:ph type="ctrTitle"/>
          </p:nvPr>
        </p:nvSpPr>
        <p:spPr>
          <a:xfrm>
            <a:off x="1590595" y="360404"/>
            <a:ext cx="90108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Franklin Gothic"/>
              <a:buNone/>
            </a:pPr>
            <a:r>
              <a:rPr i="1" lang="en-US">
                <a:latin typeface="Franklin Gothic"/>
                <a:ea typeface="Franklin Gothic"/>
                <a:cs typeface="Franklin Gothic"/>
                <a:sym typeface="Franklin Gothic"/>
              </a:rPr>
              <a:t>Edge-matched COD Creation</a:t>
            </a:r>
            <a:endParaRPr/>
          </a:p>
        </p:txBody>
      </p:sp>
      <p:sp>
        <p:nvSpPr>
          <p:cNvPr id="127" name="Google Shape;127;g28f850a2734_0_0"/>
          <p:cNvSpPr txBox="1"/>
          <p:nvPr>
            <p:ph idx="1" type="subTitle"/>
          </p:nvPr>
        </p:nvSpPr>
        <p:spPr>
          <a:xfrm>
            <a:off x="1754521" y="1022422"/>
            <a:ext cx="86829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 sz="2200">
                <a:latin typeface="Libre Franklin"/>
                <a:ea typeface="Libre Franklin"/>
                <a:cs typeface="Libre Franklin"/>
                <a:sym typeface="Libre Franklin"/>
              </a:rPr>
              <a:t>Replacing a Dataset’s National Borders with UN Edge-matched Borders</a:t>
            </a:r>
            <a:endParaRPr b="1" sz="22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"/>
          <p:cNvSpPr txBox="1"/>
          <p:nvPr>
            <p:ph type="ctrTitle"/>
          </p:nvPr>
        </p:nvSpPr>
        <p:spPr>
          <a:xfrm>
            <a:off x="146619" y="138736"/>
            <a:ext cx="3265583" cy="10531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anklin Gothic"/>
              <a:buNone/>
            </a:pPr>
            <a:r>
              <a:rPr i="1" lang="en-US" sz="3200">
                <a:latin typeface="Franklin Gothic"/>
                <a:ea typeface="Franklin Gothic"/>
                <a:cs typeface="Franklin Gothic"/>
                <a:sym typeface="Franklin Gothic"/>
              </a:rPr>
              <a:t>1) Export the UN Borders</a:t>
            </a:r>
            <a:endParaRPr/>
          </a:p>
        </p:txBody>
      </p:sp>
      <p:sp>
        <p:nvSpPr>
          <p:cNvPr id="133" name="Google Shape;133;p2"/>
          <p:cNvSpPr txBox="1"/>
          <p:nvPr>
            <p:ph idx="1" type="subTitle"/>
          </p:nvPr>
        </p:nvSpPr>
        <p:spPr>
          <a:xfrm>
            <a:off x="216168" y="1191873"/>
            <a:ext cx="3126483" cy="54077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Libre Franklin"/>
                <a:ea typeface="Libre Franklin"/>
                <a:cs typeface="Libre Franklin"/>
                <a:sym typeface="Libre Franklin"/>
              </a:rPr>
              <a:t>First, an export is made of the country from the </a:t>
            </a:r>
            <a:r>
              <a:rPr b="1" lang="en-US" sz="2000">
                <a:solidFill>
                  <a:srgbClr val="172B4D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United Nations Geo Hub</a:t>
            </a:r>
            <a:r>
              <a:rPr lang="en-US" sz="2000">
                <a:solidFill>
                  <a:srgbClr val="172B4D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2000">
                <a:latin typeface="Libre Franklin"/>
                <a:ea typeface="Libre Franklin"/>
                <a:cs typeface="Libre Franklin"/>
                <a:sym typeface="Libre Franklin"/>
              </a:rPr>
              <a:t>global Admin0 polygon layer.</a:t>
            </a:r>
            <a:endParaRPr sz="20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34" name="Google Shape;134;p2"/>
          <p:cNvPicPr preferRelativeResize="0"/>
          <p:nvPr/>
        </p:nvPicPr>
        <p:blipFill rotWithShape="1">
          <a:blip r:embed="rId3">
            <a:alphaModFix/>
          </a:blip>
          <a:srcRect b="5930" l="15441" r="51849" t="0"/>
          <a:stretch/>
        </p:blipFill>
        <p:spPr>
          <a:xfrm>
            <a:off x="3713039" y="0"/>
            <a:ext cx="8478961" cy="6858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5" name="Google Shape;13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749" y="3216166"/>
            <a:ext cx="3358453" cy="287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"/>
          <p:cNvSpPr txBox="1"/>
          <p:nvPr>
            <p:ph idx="1" type="subTitle"/>
          </p:nvPr>
        </p:nvSpPr>
        <p:spPr>
          <a:xfrm>
            <a:off x="3318641" y="1280160"/>
            <a:ext cx="4646098" cy="6873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Libre Franklin"/>
                <a:ea typeface="Libre Franklin"/>
                <a:cs typeface="Libre Franklin"/>
                <a:sym typeface="Libre Franklin"/>
              </a:rPr>
              <a:t>This polygon export is converted to lines.</a:t>
            </a:r>
            <a:endParaRPr/>
          </a:p>
        </p:txBody>
      </p:sp>
      <p:pic>
        <p:nvPicPr>
          <p:cNvPr id="141" name="Google Shape;14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7962" y="2705364"/>
            <a:ext cx="3410064" cy="2916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39239" y="2705364"/>
            <a:ext cx="3509053" cy="2960763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"/>
          <p:cNvSpPr/>
          <p:nvPr/>
        </p:nvSpPr>
        <p:spPr>
          <a:xfrm>
            <a:off x="5582913" y="3720663"/>
            <a:ext cx="1026173" cy="52341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"/>
          <p:cNvSpPr txBox="1"/>
          <p:nvPr>
            <p:ph type="ctrTitle"/>
          </p:nvPr>
        </p:nvSpPr>
        <p:spPr>
          <a:xfrm>
            <a:off x="246880" y="151351"/>
            <a:ext cx="3265583" cy="183510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anklin Gothic"/>
              <a:buNone/>
            </a:pPr>
            <a:r>
              <a:rPr i="1" lang="en-US" sz="3200">
                <a:latin typeface="Franklin Gothic"/>
                <a:ea typeface="Franklin Gothic"/>
                <a:cs typeface="Franklin Gothic"/>
                <a:sym typeface="Franklin Gothic"/>
              </a:rPr>
              <a:t>2) Merge Admin0 lines with internal COD lines</a:t>
            </a:r>
            <a:endParaRPr/>
          </a:p>
        </p:txBody>
      </p:sp>
      <p:sp>
        <p:nvSpPr>
          <p:cNvPr id="149" name="Google Shape;149;p4"/>
          <p:cNvSpPr txBox="1"/>
          <p:nvPr>
            <p:ph idx="1" type="subTitle"/>
          </p:nvPr>
        </p:nvSpPr>
        <p:spPr>
          <a:xfrm>
            <a:off x="3512463" y="1138579"/>
            <a:ext cx="6067031" cy="6306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Libre Franklin"/>
                <a:ea typeface="Libre Franklin"/>
                <a:cs typeface="Libre Franklin"/>
                <a:sym typeface="Libre Franklin"/>
              </a:rPr>
              <a:t>A copy of the COD lines layer is made, then its national borders (attributed as ‘adminLevel’ “0”) are removed.</a:t>
            </a:r>
            <a:endParaRPr/>
          </a:p>
        </p:txBody>
      </p:sp>
      <p:pic>
        <p:nvPicPr>
          <p:cNvPr descr="Map&#10;&#10;Description automatically generated" id="150" name="Google Shape;15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654" y="2149410"/>
            <a:ext cx="4717043" cy="455723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4"/>
          <p:cNvSpPr/>
          <p:nvPr/>
        </p:nvSpPr>
        <p:spPr>
          <a:xfrm rot="-5400000">
            <a:off x="5306536" y="4036551"/>
            <a:ext cx="573405" cy="782955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5201761" y="4271130"/>
            <a:ext cx="656590" cy="384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DELETE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diagram&#10;&#10;Description automatically generated" id="153" name="Google Shape;15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11780" y="1657525"/>
            <a:ext cx="5190944" cy="504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2022-05-03T19:33:06Z</dcterms:created>
  <dc:creator>Joseph Paul Childs</dc:creator>
</cp:coreProperties>
</file>